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E7E7"/>
    <a:srgbClr val="CDCD53"/>
    <a:srgbClr val="E4E43C"/>
    <a:srgbClr val="9696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230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90BBDE-C9E5-4AA0-A3A3-CF5A0C77F9E7}" type="datetimeFigureOut">
              <a:rPr lang="pl-PL" smtClean="0"/>
              <a:t>13.08.2026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6EE212-FC4F-4A35-BC51-55655D84349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329242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889EE-14F3-48A9-8F6C-5B48E98FE43A}" type="datetimeFigureOut">
              <a:rPr lang="pl-PL" smtClean="0"/>
              <a:t>13.08.2026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09934-2C59-4390-8AB0-29CCD7B5717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25568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889EE-14F3-48A9-8F6C-5B48E98FE43A}" type="datetimeFigureOut">
              <a:rPr lang="pl-PL" smtClean="0"/>
              <a:t>13.08.2026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09934-2C59-4390-8AB0-29CCD7B5717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121340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889EE-14F3-48A9-8F6C-5B48E98FE43A}" type="datetimeFigureOut">
              <a:rPr lang="pl-PL" smtClean="0"/>
              <a:t>13.08.2026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09934-2C59-4390-8AB0-29CCD7B5717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47137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889EE-14F3-48A9-8F6C-5B48E98FE43A}" type="datetimeFigureOut">
              <a:rPr lang="pl-PL" smtClean="0"/>
              <a:t>13.08.2026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09934-2C59-4390-8AB0-29CCD7B5717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995870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889EE-14F3-48A9-8F6C-5B48E98FE43A}" type="datetimeFigureOut">
              <a:rPr lang="pl-PL" smtClean="0"/>
              <a:t>13.08.2026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09934-2C59-4390-8AB0-29CCD7B5717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67208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889EE-14F3-48A9-8F6C-5B48E98FE43A}" type="datetimeFigureOut">
              <a:rPr lang="pl-PL" smtClean="0"/>
              <a:t>13.08.2026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09934-2C59-4390-8AB0-29CCD7B5717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07911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889EE-14F3-48A9-8F6C-5B48E98FE43A}" type="datetimeFigureOut">
              <a:rPr lang="pl-PL" smtClean="0"/>
              <a:t>13.08.2026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09934-2C59-4390-8AB0-29CCD7B5717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61340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889EE-14F3-48A9-8F6C-5B48E98FE43A}" type="datetimeFigureOut">
              <a:rPr lang="pl-PL" smtClean="0"/>
              <a:t>13.08.2026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09934-2C59-4390-8AB0-29CCD7B5717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834313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889EE-14F3-48A9-8F6C-5B48E98FE43A}" type="datetimeFigureOut">
              <a:rPr lang="pl-PL" smtClean="0"/>
              <a:t>13.08.2026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09934-2C59-4390-8AB0-29CCD7B5717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431702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889EE-14F3-48A9-8F6C-5B48E98FE43A}" type="datetimeFigureOut">
              <a:rPr lang="pl-PL" smtClean="0"/>
              <a:t>13.08.2026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09934-2C59-4390-8AB0-29CCD7B5717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32263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889EE-14F3-48A9-8F6C-5B48E98FE43A}" type="datetimeFigureOut">
              <a:rPr lang="pl-PL" smtClean="0"/>
              <a:t>13.08.2026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09934-2C59-4390-8AB0-29CCD7B5717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052261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A889EE-14F3-48A9-8F6C-5B48E98FE43A}" type="datetimeFigureOut">
              <a:rPr lang="pl-PL" smtClean="0"/>
              <a:t>13.08.2026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C09934-2C59-4390-8AB0-29CCD7B5717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53124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0314583"/>
              </p:ext>
            </p:extLst>
          </p:nvPr>
        </p:nvGraphicFramePr>
        <p:xfrm>
          <a:off x="105234" y="287509"/>
          <a:ext cx="8784977" cy="6331531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2057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93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77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79482">
                  <a:extLst>
                    <a:ext uri="{9D8B030D-6E8A-4147-A177-3AD203B41FA5}">
                      <a16:colId xmlns:a16="http://schemas.microsoft.com/office/drawing/2014/main" val="3865451073"/>
                    </a:ext>
                  </a:extLst>
                </a:gridCol>
                <a:gridCol w="5013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030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2935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3691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427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9459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0342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94593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94593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25521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604971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</a:tblGrid>
              <a:tr h="150648">
                <a:tc gridSpan="15">
                  <a:txBody>
                    <a:bodyPr/>
                    <a:lstStyle/>
                    <a:p>
                      <a:pPr algn="ctr" fontAlgn="b"/>
                      <a:r>
                        <a:rPr lang="pl-PL" sz="1000" u="none" strike="noStrike" dirty="0">
                          <a:effectLst/>
                        </a:rPr>
                        <a:t>Stawki podatku od nieruchomości obowiązujące w roku 2026</a:t>
                      </a:r>
                      <a:endParaRPr lang="pl-PL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65" marR="6465" marT="64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l-PL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65" marR="6465" marT="64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l-PL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65" marR="6465" marT="64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pl-PL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65" marR="6465" marT="64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l-PL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65" marR="6465" marT="646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8716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u="none" strike="noStrike" dirty="0">
                          <a:effectLst/>
                        </a:rPr>
                        <a:t>L.p.</a:t>
                      </a:r>
                      <a:endParaRPr lang="pl-PL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effectLst/>
                        </a:rPr>
                        <a:t>Rodzaj należności</a:t>
                      </a:r>
                      <a:endParaRPr lang="pl-PL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Górne granice stawek na 2026 r.</a:t>
                      </a:r>
                    </a:p>
                  </a:txBody>
                  <a:tcPr marL="6465" marR="6465" marT="6465" marB="0" anchor="ctr"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Górne granice stawek na 2027 r. (wzrost o 2,7-3,9 %)</a:t>
                      </a:r>
                    </a:p>
                  </a:txBody>
                  <a:tcPr marL="6465" marR="6465" marT="646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1" i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Gmina Kaliska 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effectLst/>
                        </a:rPr>
                        <a:t>Gmina Stara Kiszewa</a:t>
                      </a:r>
                      <a:endParaRPr lang="pl-PL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effectLst/>
                        </a:rPr>
                        <a:t>Gmina Miasto Czarna Woda</a:t>
                      </a:r>
                      <a:endParaRPr lang="pl-PL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effectLst/>
                        </a:rPr>
                        <a:t>Gmina Lubichowo</a:t>
                      </a:r>
                      <a:endParaRPr lang="pl-PL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effectLst/>
                        </a:rPr>
                        <a:t>Gmina Zblewo</a:t>
                      </a:r>
                      <a:endParaRPr lang="pl-PL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effectLst/>
                        </a:rPr>
                        <a:t>Gmina Bobowo</a:t>
                      </a:r>
                      <a:endParaRPr lang="pl-PL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effectLst/>
                        </a:rPr>
                        <a:t>Gmina Osiek</a:t>
                      </a:r>
                      <a:endParaRPr lang="pl-PL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effectLst/>
                        </a:rPr>
                        <a:t>Gmina  Osieczna</a:t>
                      </a:r>
                      <a:endParaRPr lang="pl-PL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effectLst/>
                        </a:rPr>
                        <a:t>Miasto Skórcz</a:t>
                      </a:r>
                      <a:endParaRPr lang="pl-PL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effectLst/>
                        </a:rPr>
                        <a:t>Miasto Starogard Gd.</a:t>
                      </a:r>
                      <a:endParaRPr lang="pl-PL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effectLst/>
                        </a:rPr>
                        <a:t>Miasto Skarszewy</a:t>
                      </a:r>
                      <a:endParaRPr lang="pl-PL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6196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u="none" strike="noStrike" dirty="0">
                          <a:effectLst/>
                        </a:rPr>
                        <a:t>1.</a:t>
                      </a:r>
                      <a:endParaRPr lang="pl-PL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u="none" strike="noStrike" dirty="0">
                          <a:effectLst/>
                        </a:rPr>
                        <a:t>2.</a:t>
                      </a:r>
                      <a:endParaRPr lang="pl-PL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4.</a:t>
                      </a:r>
                    </a:p>
                  </a:txBody>
                  <a:tcPr marL="6465" marR="6465" marT="6465" marB="0" anchor="ctr"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4.</a:t>
                      </a:r>
                    </a:p>
                  </a:txBody>
                  <a:tcPr marL="6465" marR="6465" marT="646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5.</a:t>
                      </a:r>
                      <a:endParaRPr lang="pl-PL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6.</a:t>
                      </a:r>
                      <a:endParaRPr lang="pl-PL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u="none" strike="noStrike" dirty="0">
                          <a:effectLst/>
                        </a:rPr>
                        <a:t>7.</a:t>
                      </a:r>
                      <a:endParaRPr lang="pl-PL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u="none" strike="noStrike" dirty="0">
                          <a:effectLst/>
                        </a:rPr>
                        <a:t>8.</a:t>
                      </a:r>
                      <a:endParaRPr lang="pl-PL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u="none" strike="noStrike" dirty="0">
                          <a:effectLst/>
                        </a:rPr>
                        <a:t>9.</a:t>
                      </a:r>
                      <a:endParaRPr lang="pl-PL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10.</a:t>
                      </a:r>
                      <a:endParaRPr lang="pl-PL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u="none" strike="noStrike" dirty="0">
                          <a:effectLst/>
                        </a:rPr>
                        <a:t>11.</a:t>
                      </a:r>
                      <a:endParaRPr lang="pl-PL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u="none" strike="noStrike" dirty="0">
                          <a:effectLst/>
                        </a:rPr>
                        <a:t>12.</a:t>
                      </a:r>
                      <a:endParaRPr lang="pl-PL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u="none" strike="noStrike" dirty="0">
                          <a:effectLst/>
                        </a:rPr>
                        <a:t>13.</a:t>
                      </a:r>
                      <a:endParaRPr lang="pl-PL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14.</a:t>
                      </a:r>
                      <a:endParaRPr lang="pl-PL" sz="9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u="none" strike="noStrike" dirty="0">
                          <a:effectLst/>
                        </a:rPr>
                        <a:t>15.</a:t>
                      </a:r>
                      <a:endParaRPr lang="pl-PL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0648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effectLst/>
                        </a:rPr>
                        <a:t>1.</a:t>
                      </a:r>
                      <a:endParaRPr lang="pl-PL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u="none" strike="noStrike">
                          <a:effectLst/>
                        </a:rPr>
                        <a:t>Budynki mieszkalne</a:t>
                      </a:r>
                      <a:endParaRPr lang="pl-P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1,25</a:t>
                      </a:r>
                    </a:p>
                  </a:txBody>
                  <a:tcPr marL="6465" marR="6465" marT="6465" marB="0" anchor="ctr"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1,29</a:t>
                      </a:r>
                    </a:p>
                  </a:txBody>
                  <a:tcPr marL="6465" marR="6465" marT="646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1,02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1,12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0,87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0,95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0,99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1,16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1,02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1,15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1,20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  <a:highlight>
                            <a:srgbClr val="E7E7E7"/>
                          </a:highlight>
                        </a:rPr>
                        <a:t>1,25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highlight>
                          <a:srgbClr val="E7E7E7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1,09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5165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effectLst/>
                        </a:rPr>
                        <a:t>2.</a:t>
                      </a:r>
                      <a:endParaRPr lang="pl-PL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u="none" strike="noStrike">
                          <a:effectLst/>
                        </a:rPr>
                        <a:t>Budynki dział. gosp.  a)bezp. zw. z dział.</a:t>
                      </a:r>
                      <a:endParaRPr lang="pl-P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35,53</a:t>
                      </a:r>
                    </a:p>
                  </a:txBody>
                  <a:tcPr marL="6465" marR="6465" marT="6465" marB="0" anchor="ctr"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36,49</a:t>
                      </a:r>
                    </a:p>
                  </a:txBody>
                  <a:tcPr marL="6465" marR="6465" marT="646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32,29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31,06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35,34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25,89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28,22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29,71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27,01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33,00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31,09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34,67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28,64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875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>
                          <a:effectLst/>
                        </a:rPr>
                        <a:t>3.</a:t>
                      </a:r>
                      <a:endParaRPr lang="pl-PL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u="none" strike="noStrike" dirty="0">
                          <a:effectLst/>
                        </a:rPr>
                        <a:t>Budynki dział. gosp. b)socjalne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35,53</a:t>
                      </a:r>
                    </a:p>
                  </a:txBody>
                  <a:tcPr marL="6465" marR="6465" marT="6465" marB="0" anchor="ctr"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36,49</a:t>
                      </a:r>
                    </a:p>
                  </a:txBody>
                  <a:tcPr marL="6465" marR="6465" marT="646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32,29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31,06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35,34   </a:t>
                      </a:r>
                      <a:r>
                        <a:rPr lang="pl-PL" sz="1000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pl-PL" sz="800" u="none" strike="noStrike" baseline="0" dirty="0">
                          <a:solidFill>
                            <a:schemeClr val="tx1"/>
                          </a:solidFill>
                          <a:effectLst/>
                        </a:rPr>
                        <a:t>13</a:t>
                      </a:r>
                      <a:r>
                        <a:rPr lang="pl-PL" sz="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,00 - </a:t>
                      </a:r>
                      <a:r>
                        <a:rPr lang="pl-PL" sz="8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turyst</a:t>
                      </a:r>
                      <a:r>
                        <a:rPr lang="pl-PL" sz="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25,89            </a:t>
                      </a:r>
                      <a:r>
                        <a:rPr lang="pl-PL" sz="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27,74 - ośr. wczas.</a:t>
                      </a:r>
                      <a:endParaRPr lang="pl-PL" sz="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28,22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29,71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27,01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33,00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31,09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34,67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28,64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9682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>
                          <a:effectLst/>
                        </a:rPr>
                        <a:t>4.</a:t>
                      </a:r>
                      <a:endParaRPr lang="pl-PL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u="none" strike="noStrike" dirty="0">
                          <a:effectLst/>
                        </a:rPr>
                        <a:t>Budynki związane z dział. gosp. w zakresie obrotu materiałem siewnym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16,64</a:t>
                      </a:r>
                    </a:p>
                  </a:txBody>
                  <a:tcPr marL="6465" marR="6465" marT="6465" marB="0" anchor="ctr"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17,09</a:t>
                      </a:r>
                    </a:p>
                  </a:txBody>
                  <a:tcPr marL="6465" marR="6465" marT="646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16,64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16,64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16,14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14,24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16,64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16,64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16,64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14,00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16,35</a:t>
                      </a:r>
                    </a:p>
                  </a:txBody>
                  <a:tcPr marL="6465" marR="6465" marT="6465" marB="0" anchor="ctr"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16,64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16,64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50648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>
                          <a:effectLst/>
                        </a:rPr>
                        <a:t>5.</a:t>
                      </a:r>
                      <a:endParaRPr lang="pl-PL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u="none" strike="noStrike" dirty="0">
                          <a:effectLst/>
                        </a:rPr>
                        <a:t>Budynki letniskowe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12,00</a:t>
                      </a:r>
                    </a:p>
                  </a:txBody>
                  <a:tcPr marL="6465" marR="6465" marT="6465" marB="0" anchor="ctr"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12,33</a:t>
                      </a:r>
                    </a:p>
                  </a:txBody>
                  <a:tcPr marL="6465" marR="6465" marT="646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12,00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12,00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12,00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9,71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12,00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9,64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12,00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12,00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9,57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12,00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11,59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68585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>
                          <a:effectLst/>
                        </a:rPr>
                        <a:t>6.</a:t>
                      </a:r>
                      <a:endParaRPr lang="pl-PL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u="none" strike="noStrike">
                          <a:effectLst/>
                        </a:rPr>
                        <a:t>Budynki pozostałe w tym zaj.na pr. odp. st.dz.pożyt. publicz.</a:t>
                      </a:r>
                      <a:endParaRPr lang="pl-P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12,00</a:t>
                      </a:r>
                    </a:p>
                  </a:txBody>
                  <a:tcPr marL="6465" marR="6465" marT="6465" marB="0" anchor="ctr"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12,33</a:t>
                      </a:r>
                    </a:p>
                  </a:txBody>
                  <a:tcPr marL="6465" marR="6465" marT="646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7,91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7,55 do 50 m²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6,86 pow. 50 m²</a:t>
                      </a:r>
                    </a:p>
                  </a:txBody>
                  <a:tcPr marL="6465" marR="6465" marT="646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7,55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6,21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6,33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9,64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6,66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7,80</a:t>
                      </a:r>
                    </a:p>
                  </a:txBody>
                  <a:tcPr marL="6465" marR="6465" marT="64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9,57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12,00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7,97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5165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>
                          <a:effectLst/>
                        </a:rPr>
                        <a:t>7.</a:t>
                      </a:r>
                      <a:endParaRPr lang="pl-PL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u="none" strike="noStrike" dirty="0">
                          <a:effectLst/>
                        </a:rPr>
                        <a:t>Budynki zw. z udzielaniem świadczeń zdrowotnych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7,27</a:t>
                      </a:r>
                    </a:p>
                  </a:txBody>
                  <a:tcPr marL="6465" marR="6465" marT="6465" marB="0" anchor="ctr"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7,47</a:t>
                      </a:r>
                    </a:p>
                  </a:txBody>
                  <a:tcPr marL="6465" marR="6465" marT="646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7,26</a:t>
                      </a:r>
                    </a:p>
                  </a:txBody>
                  <a:tcPr marL="6465" marR="6465" marT="646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7,27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7,27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5,96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7,27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7,27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7,27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6,20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7,24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7,27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4,01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50648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>
                          <a:effectLst/>
                        </a:rPr>
                        <a:t>8.</a:t>
                      </a:r>
                      <a:endParaRPr lang="pl-PL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u="none" strike="noStrike">
                          <a:effectLst/>
                        </a:rPr>
                        <a:t>Budowle</a:t>
                      </a:r>
                      <a:endParaRPr lang="pl-P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2%</a:t>
                      </a:r>
                    </a:p>
                  </a:txBody>
                  <a:tcPr marL="6465" marR="6465" marT="6465" marB="0" anchor="ctr"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2%</a:t>
                      </a:r>
                    </a:p>
                  </a:txBody>
                  <a:tcPr marL="6465" marR="6465" marT="646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2%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2%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2%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2%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2%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2%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2%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2%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2%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2%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2%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95165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>
                          <a:effectLst/>
                        </a:rPr>
                        <a:t>9.</a:t>
                      </a:r>
                      <a:endParaRPr lang="pl-PL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u="none" strike="noStrike" dirty="0">
                          <a:effectLst/>
                        </a:rPr>
                        <a:t>Grunty dział. gosp.</a:t>
                      </a:r>
                    </a:p>
                    <a:p>
                      <a:pPr algn="l" fontAlgn="ctr"/>
                      <a:r>
                        <a:rPr lang="pl-PL" sz="1000" u="none" strike="noStrike" dirty="0">
                          <a:effectLst/>
                        </a:rPr>
                        <a:t>a)bezp. zw. z dział. gosp.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1,45</a:t>
                      </a:r>
                    </a:p>
                  </a:txBody>
                  <a:tcPr marL="6465" marR="6465" marT="6465" marB="0" anchor="ctr"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1,49</a:t>
                      </a:r>
                    </a:p>
                  </a:txBody>
                  <a:tcPr marL="6465" marR="6465" marT="646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1,39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1,45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1,45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1,16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1,26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1,45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1,19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1,35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1,41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1,40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1,27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95165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>
                          <a:effectLst/>
                        </a:rPr>
                        <a:t>10.</a:t>
                      </a:r>
                      <a:endParaRPr lang="pl-PL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u="none" strike="noStrike" dirty="0">
                          <a:effectLst/>
                        </a:rPr>
                        <a:t>Grunty dział. gosp.  b)parkingi, zieleńce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1,45</a:t>
                      </a:r>
                    </a:p>
                  </a:txBody>
                  <a:tcPr marL="6465" marR="6465" marT="6465" marB="0" anchor="ctr"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1,49</a:t>
                      </a:r>
                    </a:p>
                  </a:txBody>
                  <a:tcPr marL="6465" marR="6465" marT="646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1,23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1,45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1,45        </a:t>
                      </a:r>
                      <a:r>
                        <a:rPr lang="pl-PL" sz="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0,48 </a:t>
                      </a:r>
                      <a:r>
                        <a:rPr lang="pl-PL" sz="8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turyst</a:t>
                      </a:r>
                      <a:r>
                        <a:rPr lang="pl-PL" sz="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1,16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1,26 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1,45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1,19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1,35</a:t>
                      </a:r>
                    </a:p>
                  </a:txBody>
                  <a:tcPr marL="6465" marR="6465" marT="6465" marB="0" anchor="ctr"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1,41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1,40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1,27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50648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effectLst/>
                        </a:rPr>
                        <a:t>11.</a:t>
                      </a:r>
                      <a:endParaRPr lang="pl-PL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u="none" strike="noStrike" dirty="0">
                          <a:effectLst/>
                        </a:rPr>
                        <a:t>Grunty letniskowe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0,77</a:t>
                      </a:r>
                    </a:p>
                  </a:txBody>
                  <a:tcPr marL="6465" marR="6465" marT="6465" marB="0" anchor="ctr"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0,80</a:t>
                      </a:r>
                    </a:p>
                  </a:txBody>
                  <a:tcPr marL="6465" marR="6465" marT="646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0,76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0,59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0,77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0,54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0,77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0,55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0,57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0,77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0,57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0,77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0,47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439682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u="none" strike="noStrike" dirty="0">
                          <a:effectLst/>
                        </a:rPr>
                        <a:t>12.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b="0" u="none" strike="noStrike" dirty="0">
                          <a:effectLst/>
                        </a:rPr>
                        <a:t>Grunty pozostałe w tym     zajęte na pr. odp. st. dz. pożytku publicznego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0,77</a:t>
                      </a:r>
                    </a:p>
                  </a:txBody>
                  <a:tcPr marL="6465" marR="6465" marT="646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0,80</a:t>
                      </a:r>
                    </a:p>
                  </a:txBody>
                  <a:tcPr marL="6465" marR="6465" marT="646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0,59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0,59</a:t>
                      </a:r>
                      <a:endParaRPr lang="pl-PL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0,48</a:t>
                      </a:r>
                      <a:endParaRPr lang="pl-PL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0,54</a:t>
                      </a:r>
                      <a:endParaRPr lang="pl-PL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0,39</a:t>
                      </a:r>
                      <a:endParaRPr lang="pl-PL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0,55</a:t>
                      </a:r>
                      <a:endParaRPr lang="pl-PL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0,57</a:t>
                      </a:r>
                      <a:endParaRPr lang="pl-PL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0,70</a:t>
                      </a:r>
                      <a:endParaRPr lang="pl-PL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0,57</a:t>
                      </a:r>
                      <a:endParaRPr lang="pl-PL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0,77</a:t>
                      </a:r>
                      <a:endParaRPr lang="pl-PL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0,47</a:t>
                      </a:r>
                      <a:endParaRPr lang="pl-PL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584199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effectLst/>
                        </a:rPr>
                        <a:t> 13.</a:t>
                      </a:r>
                      <a:endParaRPr lang="pl-PL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u="none" strike="noStrike" dirty="0">
                          <a:effectLst/>
                        </a:rPr>
                        <a:t>Od gruntów niezabudowanych objętych obszarem rewitalizacji 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4,72</a:t>
                      </a:r>
                    </a:p>
                  </a:txBody>
                  <a:tcPr marL="6465" marR="6465" marT="6465" marB="0" anchor="ctr"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4,85</a:t>
                      </a:r>
                    </a:p>
                  </a:txBody>
                  <a:tcPr marL="6465" marR="6465" marT="646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4,71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4,72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4,72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4,01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4,72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4,72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4,72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3,70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4,72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4,72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4,72</a:t>
                      </a:r>
                    </a:p>
                  </a:txBody>
                  <a:tcPr marL="6465" marR="6465" marT="646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787411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effectLst/>
                        </a:rPr>
                        <a:t>14.</a:t>
                      </a:r>
                      <a:endParaRPr lang="pl-PL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u="none" strike="noStrike" dirty="0">
                          <a:effectLst/>
                        </a:rPr>
                        <a:t>Grunty pod wodami pow. stojącymi lub wodami pow. płynącymi jezior i zbiorników sztucznych - od</a:t>
                      </a:r>
                    </a:p>
                    <a:p>
                      <a:pPr algn="l" fontAlgn="ctr"/>
                      <a:r>
                        <a:rPr lang="pl-PL" sz="1000" u="none" strike="noStrike" dirty="0">
                          <a:effectLst/>
                        </a:rPr>
                        <a:t>1 ha pow. 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7,15</a:t>
                      </a:r>
                    </a:p>
                  </a:txBody>
                  <a:tcPr marL="6465" marR="6465" marT="6465" marB="0" anchor="ctr"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7,35</a:t>
                      </a:r>
                    </a:p>
                  </a:txBody>
                  <a:tcPr marL="6465" marR="6465" marT="646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7,15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7,15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7,15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6,21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7,15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7,15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7,15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6,50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7,11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7,15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>
                          <a:solidFill>
                            <a:schemeClr val="tx1"/>
                          </a:solidFill>
                          <a:effectLst/>
                        </a:rPr>
                        <a:t>7,15</a:t>
                      </a:r>
                      <a:endParaRPr lang="pl-PL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65" marR="6465" marT="646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14532" y="-83512"/>
            <a:ext cx="91440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pl-PL" altLang="pl-PL" sz="2000" b="1" dirty="0">
                <a:ln w="10160">
                  <a:solidFill>
                    <a:schemeClr val="tx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Stawki podatku w Gminie Kaliska i Gminach sąsiednich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E32B6A27-A853-94ED-79DF-2F72C08251FD}"/>
              </a:ext>
            </a:extLst>
          </p:cNvPr>
          <p:cNvSpPr txBox="1"/>
          <p:nvPr/>
        </p:nvSpPr>
        <p:spPr>
          <a:xfrm>
            <a:off x="132831" y="6619040"/>
            <a:ext cx="813917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b="1" dirty="0"/>
              <a:t>LEGENDA:   </a:t>
            </a:r>
            <a:r>
              <a:rPr lang="pl-PL" sz="800" dirty="0">
                <a:solidFill>
                  <a:srgbClr val="92D050"/>
                </a:solidFill>
              </a:rPr>
              <a:t>KOLOR ZIELONY – NAJNIŻSZA STAWKA PODATKU; </a:t>
            </a:r>
            <a:r>
              <a:rPr lang="pl-PL" sz="800" dirty="0">
                <a:solidFill>
                  <a:srgbClr val="CDCD53"/>
                </a:solidFill>
              </a:rPr>
              <a:t>KOLOR ŻÓŁTY – DRUGA NAJNIŻSZA STAWKA PODATKU</a:t>
            </a:r>
            <a:r>
              <a:rPr lang="pl-PL" sz="800" dirty="0">
                <a:solidFill>
                  <a:srgbClr val="E4E43C"/>
                </a:solidFill>
              </a:rPr>
              <a:t>; </a:t>
            </a:r>
            <a:r>
              <a:rPr lang="pl-PL" sz="800" dirty="0">
                <a:solidFill>
                  <a:srgbClr val="FF0000"/>
                </a:solidFill>
              </a:rPr>
              <a:t>KOLOR CZERWONY – TRZECIA NAJNIŻSZA STAWKA PODATKU </a:t>
            </a:r>
          </a:p>
        </p:txBody>
      </p:sp>
    </p:spTree>
    <p:extLst>
      <p:ext uri="{BB962C8B-B14F-4D97-AF65-F5344CB8AC3E}">
        <p14:creationId xmlns:p14="http://schemas.microsoft.com/office/powerpoint/2010/main" val="3417383519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2875</TotalTime>
  <Words>503</Words>
  <Application>Microsoft Office PowerPoint</Application>
  <PresentationFormat>Pokaz na ekranie (4:3)</PresentationFormat>
  <Paragraphs>246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5" baseType="lpstr">
      <vt:lpstr>Aptos</vt:lpstr>
      <vt:lpstr>Arial</vt:lpstr>
      <vt:lpstr>Calibri</vt:lpstr>
      <vt:lpstr>Motyw pakietu Office</vt:lpstr>
      <vt:lpstr>Prezentacja programu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Monika.Beling</dc:creator>
  <cp:lastModifiedBy>Szymon Grandt</cp:lastModifiedBy>
  <cp:revision>232</cp:revision>
  <cp:lastPrinted>2026-08-13T08:11:40Z</cp:lastPrinted>
  <dcterms:created xsi:type="dcterms:W3CDTF">2017-10-12T09:25:11Z</dcterms:created>
  <dcterms:modified xsi:type="dcterms:W3CDTF">2026-08-13T08:11:43Z</dcterms:modified>
</cp:coreProperties>
</file>