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E7"/>
    <a:srgbClr val="CDCD53"/>
    <a:srgbClr val="E4E43C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23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90BBDE-C9E5-4AA0-A3A3-CF5A0C77F9E7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6EE212-FC4F-4A35-BC51-55655D84349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2924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556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9587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7208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7911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1340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3431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3170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2263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0522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2134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4713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889EE-14F3-48A9-8F6C-5B48E98FE43A}" type="datetimeFigureOut">
              <a:rPr lang="pl-PL" smtClean="0"/>
              <a:t>13.08.2026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09934-2C59-4390-8AB0-29CCD7B571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53124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335092"/>
              </p:ext>
            </p:extLst>
          </p:nvPr>
        </p:nvGraphicFramePr>
        <p:xfrm>
          <a:off x="105234" y="287509"/>
          <a:ext cx="8784977" cy="6331531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057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9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77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82">
                  <a:extLst>
                    <a:ext uri="{9D8B030D-6E8A-4147-A177-3AD203B41FA5}">
                      <a16:colId xmlns:a16="http://schemas.microsoft.com/office/drawing/2014/main" val="3865451073"/>
                    </a:ext>
                  </a:extLst>
                </a:gridCol>
                <a:gridCol w="5013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3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93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69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4427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945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342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9459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9459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552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0497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150648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pl-PL" sz="1000" u="none" strike="noStrike" dirty="0">
                          <a:effectLst/>
                        </a:rPr>
                        <a:t>Stawki podatku od nieruchomości obowiązujące w roku 2026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5" marR="6465" marT="64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5" marR="6465" marT="64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5" marR="6465" marT="64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5" marR="6465" marT="64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65" marR="6465" marT="64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8716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L.p.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Rodzaj należności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Górne granice stawek na 2026 r.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Górne granice stawek na 2027 r. (wzrost o 2,7-3,9 %)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Gmina Kaliska 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Gmina Stara Kiszewa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Gmina Miasto Czarna Woda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Gmina Lubichowo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Gmina Zblewo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Gmina Bobowo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Gmina Osiek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Gmina  Osieczna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Miasto Skórcz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Miasto Starogard Gd.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Miasto Skarszewy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196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1.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2.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4.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4.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5.</a:t>
                      </a:r>
                      <a:endParaRPr lang="pl-PL" sz="9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6.</a:t>
                      </a:r>
                      <a:endParaRPr lang="pl-PL" sz="9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7.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8.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9.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10.</a:t>
                      </a:r>
                      <a:endParaRPr lang="pl-PL" sz="9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11.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12.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13.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14.</a:t>
                      </a:r>
                      <a:endParaRPr lang="pl-PL" sz="9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u="none" strike="noStrike" dirty="0">
                          <a:effectLst/>
                        </a:rPr>
                        <a:t>15.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648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1.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>
                          <a:effectLst/>
                        </a:rPr>
                        <a:t>Budynki mieszkalne</a:t>
                      </a:r>
                      <a:endParaRPr lang="pl-P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1,25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1,29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1,02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0,87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0,95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0,99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1,02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E7E7E7"/>
                          </a:highlight>
                        </a:rPr>
                        <a:t>1,25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E7E7E7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1,09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16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2.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>
                          <a:effectLst/>
                        </a:rPr>
                        <a:t>Budynki dział. gosp.  a)bezp. zw. z dział.</a:t>
                      </a:r>
                      <a:endParaRPr lang="pl-P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35,53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36,49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32,29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31,06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35,34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25,89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28,22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29,71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27,01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33,00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31,09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34,67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28,64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87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>
                          <a:effectLst/>
                        </a:rPr>
                        <a:t>3.</a:t>
                      </a:r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Budynki dział. gosp. b)socjalne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35,53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36,49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32,29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31,06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35,34   </a:t>
                      </a:r>
                      <a:r>
                        <a:rPr lang="pl-PL" sz="100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pl-PL" sz="80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r>
                        <a:rPr lang="pl-PL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,00 - </a:t>
                      </a:r>
                      <a:r>
                        <a:rPr lang="pl-PL" sz="8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turyst</a:t>
                      </a:r>
                      <a:r>
                        <a:rPr lang="pl-PL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25,89            </a:t>
                      </a:r>
                      <a:r>
                        <a:rPr lang="pl-PL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27,74 - ośr. wczas.</a:t>
                      </a:r>
                      <a:endParaRPr lang="pl-PL" sz="8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28,22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29,71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27,01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33,00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31,09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34,67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28,64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9682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>
                          <a:effectLst/>
                        </a:rPr>
                        <a:t>4.</a:t>
                      </a:r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Budynki związane z dział. gosp. w zakresie obrotu materiałem siewnym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16,64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17,09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16,64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16,64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16,14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14,24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16,64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16,64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16,64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14,00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16,35</a:t>
                      </a: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16,64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16,64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0648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>
                          <a:effectLst/>
                        </a:rPr>
                        <a:t>5.</a:t>
                      </a:r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Budynki letniskowe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12,00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12,33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12,00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12,00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12,00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9,71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12,00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12,00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12,00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9,57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12,00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11,59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858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>
                          <a:effectLst/>
                        </a:rPr>
                        <a:t>6.</a:t>
                      </a:r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>
                          <a:effectLst/>
                        </a:rPr>
                        <a:t>Budynki pozostałe w tym zaj.na pr. odp. st.dz.pożyt. publicz.</a:t>
                      </a:r>
                      <a:endParaRPr lang="pl-P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12,00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12,33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7,91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7,55 do 50 m²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6,86 pow. 50 m²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7,55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6,21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6,33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9,64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6,66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7,80</a:t>
                      </a: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9,57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12,00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7,97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16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>
                          <a:effectLst/>
                        </a:rPr>
                        <a:t>7.</a:t>
                      </a:r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Budynki zw. z udzielaniem świadczeń zdrowotnych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7,27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7,47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7,26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7,27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7,27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5,96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7,27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7,27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7,27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6,20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7,24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7,27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4,01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0648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>
                          <a:effectLst/>
                        </a:rPr>
                        <a:t>8.</a:t>
                      </a:r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>
                          <a:effectLst/>
                        </a:rPr>
                        <a:t>Budowle</a:t>
                      </a:r>
                      <a:endParaRPr lang="pl-P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2%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2%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2%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16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>
                          <a:effectLst/>
                        </a:rPr>
                        <a:t>9.</a:t>
                      </a:r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Grunty dział. gosp.</a:t>
                      </a:r>
                    </a:p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a)bezp. zw. z dział. gosp.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1,45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1,49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1,39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1,35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516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>
                          <a:effectLst/>
                        </a:rPr>
                        <a:t>10.</a:t>
                      </a:r>
                      <a:endParaRPr lang="pl-P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Grunty dział. gosp.  b)parkingi, zieleńce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1,45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1,49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1,23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1,45        </a:t>
                      </a:r>
                      <a:r>
                        <a:rPr lang="pl-PL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0,48 </a:t>
                      </a:r>
                      <a:r>
                        <a:rPr lang="pl-PL" sz="8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turyst</a:t>
                      </a:r>
                      <a:r>
                        <a:rPr lang="pl-PL" sz="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1,26 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1,35</a:t>
                      </a: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1,40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0648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11.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Grunty letniskowe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0,77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0,80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0,76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0,77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0,54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0,77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0,77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0,77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0,47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39682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effectLst/>
                        </a:rPr>
                        <a:t>12.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u="none" strike="noStrike" dirty="0">
                          <a:effectLst/>
                        </a:rPr>
                        <a:t>Grunty pozostałe w tym     zajęte na pr. odp. st. dz. pożytku publicznego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0,77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0,80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0,59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0,59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0,48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0,54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0,39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0,55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0,57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0,70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0,57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0,77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0,47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84199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 13.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Od gruntów niezabudowanych objętych obszarem rewitalizacji 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4,72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4,85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4,71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4,72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4,72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4,01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4,72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4,72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4,72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3,70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4,72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4,72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4,72</a:t>
                      </a: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787411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effectLst/>
                        </a:rPr>
                        <a:t>14.</a:t>
                      </a:r>
                      <a:endParaRPr lang="pl-P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Grunty pod wodami pow. stojącymi lub wodami pow. płynącymi jezior i zbiorników sztucznych - od</a:t>
                      </a:r>
                    </a:p>
                    <a:p>
                      <a:pPr algn="l" fontAlgn="ctr"/>
                      <a:r>
                        <a:rPr lang="pl-PL" sz="1000" u="none" strike="noStrike" dirty="0">
                          <a:effectLst/>
                        </a:rPr>
                        <a:t>1 ha pow. 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7,15</a:t>
                      </a:r>
                    </a:p>
                  </a:txBody>
                  <a:tcPr marL="6465" marR="6465" marT="6465" marB="0" anchor="ctr"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7,35</a:t>
                      </a: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6,21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6,50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7,11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7,15</a:t>
                      </a:r>
                      <a:endParaRPr lang="pl-PL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4532" y="-83512"/>
            <a:ext cx="9144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l-PL" altLang="pl-PL" sz="2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Stawki podatku w Gminie Kaliska i Gminach sąsiednich</a:t>
            </a:r>
          </a:p>
        </p:txBody>
      </p:sp>
    </p:spTree>
    <p:extLst>
      <p:ext uri="{BB962C8B-B14F-4D97-AF65-F5344CB8AC3E}">
        <p14:creationId xmlns:p14="http://schemas.microsoft.com/office/powerpoint/2010/main" val="341738351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2875</TotalTime>
  <Words>479</Words>
  <Application>Microsoft Office PowerPoint</Application>
  <PresentationFormat>Pokaz na ekranie (4:3)</PresentationFormat>
  <Paragraphs>245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5" baseType="lpstr">
      <vt:lpstr>Aptos</vt:lpstr>
      <vt:lpstr>Arial</vt:lpstr>
      <vt:lpstr>Calibri</vt:lpstr>
      <vt:lpstr>Motyw pakietu Office</vt:lpstr>
      <vt:lpstr>Prezentacja programu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Monika.Beling</dc:creator>
  <cp:lastModifiedBy>Szymon Grandt</cp:lastModifiedBy>
  <cp:revision>233</cp:revision>
  <cp:lastPrinted>2026-08-13T08:11:40Z</cp:lastPrinted>
  <dcterms:created xsi:type="dcterms:W3CDTF">2017-10-12T09:25:11Z</dcterms:created>
  <dcterms:modified xsi:type="dcterms:W3CDTF">2026-08-13T08:14:20Z</dcterms:modified>
</cp:coreProperties>
</file>